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10287000" cx="18288000"/>
  <p:notesSz cx="10287000" cy="1828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65" roundtripDataSignature="AMtx7mge+n2sKP/CUHzD3fS0c+SmMu2U9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6A9455-0CCE-447D-A16A-A308CAC3C177}">
  <a:tblStyle styleId="{436A9455-0CCE-447D-A16A-A308CAC3C177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65" Type="http://customschemas.google.com/relationships/presentationmetadata" Target="meta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27b3540ee_4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627b3540ee_4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8e6088a538_1_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8e6088a538_1_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27b3540ee_2_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2627b3540ee_2_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a08fa896f3_1_1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a08fa896f3_1_1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a08fa896f3_1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a08fa896f3_1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9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a08fa896f3_2_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2a08fa896f3_2_1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a08fa896f3_2_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2a08fa896f3_2_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3b02ecb54_1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2a3b02ecb54_1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a5ee8e9c3f_4_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a5ee8e9c3f_4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0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a5def31237_1_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a5def31237_1_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3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5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a08fa896f3_2_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2a08fa896f3_2_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a08fa896f3_2_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2a08fa896f3_2_3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46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7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8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a5ee8e9c3f_4_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g2a5ee8e9c3f_4_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a5ee8e9c3f_4_2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a5ee8e9c3f_4_2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9fde27fc63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29fde27fc63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e6088a538_9_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28e6088a538_9_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8e6088a538_1_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8e6088a538_1_1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27b3540ee_4_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627b3540ee_4_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4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14" name="Google Shape;14;p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5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5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5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4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dn.discordapp.com/attachments/1130435331364229261/1161934480211193896/image.png?ex=653a1acf&amp;is=6527a5cf&amp;hm=adfe00fc3563dc6f6bed7c24fafdfcede52f8784484abd2d2307e6fe98d0321a&amp;"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3049"/>
            <a:ext cx="18288000" cy="102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" name="Google Shape;153;p7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판매 계획 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생성 및 수정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판매 계획 관리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ZAP_SD_020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ZPAP_SD_020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27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54" name="Google Shape;154;p7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5" name="Google Shape;155;p7"/>
          <p:cNvSpPr txBox="1"/>
          <p:nvPr/>
        </p:nvSpPr>
        <p:spPr>
          <a:xfrm>
            <a:off x="541445" y="3094829"/>
            <a:ext cx="7593600" cy="68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공장코드, 계획년도, 판매계획번호, 계획분기로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 시에는 판매계획년도, 판매계획분기,                     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단위기간(자동 입력) 담당자 ID (수동), 계획   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생성일(시스템필드)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조건으로 데이터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넣은 필드 값으로 데이터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헤더, 아이템 안에서 수정 할 수 있게 구현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헤더 계획번호에 핫스팟 클릭하여 아이템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ZTAP_SD_SP_H(판매계획 헤더)</a:t>
            </a:r>
            <a:endParaRPr sz="2300"/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ZTAP_SD_SP_I(판매계획 아이템)</a:t>
            </a:r>
            <a:endParaRPr sz="2300"/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200" y="2783425"/>
            <a:ext cx="7946650" cy="744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1" name="Google Shape;161;p9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판매 주문 및 출고 관리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판매 주문 및 출고 관리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ZAP_SD_0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ZPAP_SD_0</a:t>
                      </a:r>
                      <a:r>
                        <a:rPr lang="ko-KR" sz="1800"/>
                        <a:t>3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11.07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62" name="Google Shape;162;p9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p9"/>
          <p:cNvSpPr txBox="1"/>
          <p:nvPr/>
        </p:nvSpPr>
        <p:spPr>
          <a:xfrm>
            <a:off x="541450" y="3237925"/>
            <a:ext cx="8341200" cy="58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주문 번호(OR_NUM), 주문일(OR_DAT), 회원번호(CUST_NUM)로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Hotspot Event : 헤더 ALV ‘주문번호’ 클릭 시 해당 주문 상세 정보를 아래 ALV에서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 선택 후 ‘출고지시’ 버튼 클릭 시 주문이 출고되며, 자재문서번호와 전표번호가 생성되고 온라인 주문 테이블에 출고일자와 출고상태, 자재문서번호가 반영됨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Tabstrip으로 온라인, 오프라인별 주문승인건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ZTAP_SD_ONO_H(온라인주문 헤더)</a:t>
            </a:r>
            <a:endParaRPr sz="2300"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ZTAP_SD_ONO_I(온라인주문 아이템)</a:t>
            </a:r>
            <a:endParaRPr sz="2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8825" y="2848325"/>
            <a:ext cx="7491748" cy="737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" name="Google Shape;169;g2627b3540ee_4_0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EXCEL for 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직원 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등록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EXCEL for 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직원 등록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ZAP_SD_0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ZPAP_SD_0</a:t>
                      </a:r>
                      <a:r>
                        <a:rPr lang="ko-KR" sz="1800"/>
                        <a:t>4</a:t>
                      </a: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11.08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70" name="Google Shape;170;g2627b3540ee_4_0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g2627b3540ee_4_0"/>
          <p:cNvSpPr txBox="1"/>
          <p:nvPr/>
        </p:nvSpPr>
        <p:spPr>
          <a:xfrm>
            <a:off x="541445" y="3350840"/>
            <a:ext cx="81072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회사코드(BUKRS), 사원번호(EMP_NO), 부서코드(DPTCO)로 직원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 값 입력 후 조회 시 ALV 화면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‘Excel form’ 버튼 클릭 시 엑셀 양식 다운로드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‘엑셀 업로드’ 버튼 클릭 시 엑셀에 추가한 데이터 업로드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‘직원 데이터 수정’ 버튼 클릭 시 직원 마스터 관리 프로그램으로 이동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ZTAP_HR_EMP(직원 마스터)</a:t>
            </a:r>
            <a:endParaRPr sz="2300"/>
          </a:p>
        </p:txBody>
      </p:sp>
      <p:pic>
        <p:nvPicPr>
          <p:cNvPr id="172" name="Google Shape;172;g2627b3540ee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4525" y="3023925"/>
            <a:ext cx="7295652" cy="71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7" name="Google Shape;177;g28e6088a538_1_2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주문 승인/반려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주문 승인/반려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ZAP_SD_060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ZPAP_SD_060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</a:t>
                      </a:r>
                      <a:r>
                        <a:rPr lang="ko-KR" sz="1800"/>
                        <a:t> Report</a:t>
                      </a:r>
                      <a:endParaRPr sz="1800"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78" name="Google Shape;178;g28e6088a538_1_2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" name="Google Shape;179;g28e6088a538_1_2"/>
          <p:cNvSpPr txBox="1"/>
          <p:nvPr/>
        </p:nvSpPr>
        <p:spPr>
          <a:xfrm>
            <a:off x="541445" y="3350840"/>
            <a:ext cx="81072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제품코드(MATCODE), 주문일(OR_DAT) 조건으로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제품 재고량 부족 시 해당 제품의 주문 정보 행 색상 변경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 선택 후 ‘ICON_LED_RED’ 버튼 클릭 시 해당 행 반려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배치 잡을 사용하여 하루 한 번 승인 진행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승인 진행 상황에 따라 승인잔여일, 아이콘 변경 및 반려된 행 삭제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원활한 개발 및 시연을 위해 수동 승인 진행 버튼 구현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‘승인 진행’ 버튼 클릭 시 승인 잔여일, 아이콘 변경, 반려된 행 삭제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ZTAP_SD_ONO_H(온라인주문 헤더)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ZTAP_SD_ONO_I(온라인주문 아이템)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ZTAP_MM_MATM(자재 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0" name="Google Shape;180;g28e6088a538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3125" y="4587138"/>
            <a:ext cx="8307926" cy="37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8e6088a538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4620" y="7473264"/>
            <a:ext cx="5257800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" name="Google Shape;186;g2627b3540ee_2_3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로그인 &amp; 회원가입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 로그인, 회원가입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이지민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이지민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Fiori(UI5)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87" name="Google Shape;187;g2627b3540ee_2_3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8" name="Google Shape;188;g2627b3540ee_2_3"/>
          <p:cNvSpPr txBox="1"/>
          <p:nvPr/>
        </p:nvSpPr>
        <p:spPr>
          <a:xfrm>
            <a:off x="541445" y="3367526"/>
            <a:ext cx="7593600" cy="6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회원가입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회원가입 클릭 시 화면이동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정보 입력 후 회원가입 클릭 시 회원가입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필수값, 공백, 중복된 아이디, 비밀번호 불일치 시 오류 메세지.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 성공 시 session storage에 고객ID 저장 이후 메인                      홈페이지로 이동.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비밀번호 불일치, 존재하지 않는 아이디면 오류 메세지.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로그아웃 버튼 클릭시 sessions storage 삭제, 이후 로그인 창으로 이동.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ZTAP_SD_CUST(온라인회원 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2627b3540ee_2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850" y="2780725"/>
            <a:ext cx="8591201" cy="75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" name="Google Shape;194;p10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홈페이지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메인 홈페이지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-</a:t>
                      </a:r>
                      <a:endParaRPr sz="1800"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</a:t>
                      </a:r>
                      <a:r>
                        <a:rPr lang="ko-KR" sz="1800"/>
                        <a:t>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11.24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Fiori(UI5)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95" name="Google Shape;195;p10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" name="Google Shape;196;p10"/>
          <p:cNvSpPr txBox="1"/>
          <p:nvPr/>
        </p:nvSpPr>
        <p:spPr>
          <a:xfrm>
            <a:off x="541450" y="3435075"/>
            <a:ext cx="8127000" cy="51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제품마스터 제품명을 조건으로 데이터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좌측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로그인 / 장바구니 / 마이페이지 클릭 시 해당 프로그램으로 이동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제품명을 입력하여 검색버튼을 눌려 검색 작동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홈페이지 하단 제품 사진을 누르면 장바구니 팝업으로 이동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팝업에서 구매수량 조절 후 담기 버튼을 눌러 장바구니 테이블에 데이터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ZTAP_SD_CART(장바구니)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ZTAP_MM_MATM(자재마스터)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10"/>
          <p:cNvPicPr preferRelativeResize="0"/>
          <p:nvPr/>
        </p:nvPicPr>
        <p:blipFill rotWithShape="1">
          <a:blip r:embed="rId3">
            <a:alphaModFix/>
          </a:blip>
          <a:srcRect b="8339" l="0" r="0" t="6907"/>
          <a:stretch/>
        </p:blipFill>
        <p:spPr>
          <a:xfrm>
            <a:off x="9481800" y="2715425"/>
            <a:ext cx="8506826" cy="732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Google Shape;202;p13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상품 장바구니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장바구니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-</a:t>
                      </a:r>
                      <a:endParaRPr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28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Fiori(UI5)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03" name="Google Shape;203;p13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13"/>
          <p:cNvSpPr txBox="1"/>
          <p:nvPr/>
        </p:nvSpPr>
        <p:spPr>
          <a:xfrm>
            <a:off x="541445" y="3325902"/>
            <a:ext cx="8107200" cy="56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 ID를 조건으로 데이터 조회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 정보를 받아 해당 고객 정보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로그인 정보를 받아 해당 고객의 장바구니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+, - 버튼으로 수량 변경 가능, X버튼으로 삭제 가능 - DB 반영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Kakao 버튼을 클릭해서 카카오페이 결제 구현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결제 버튼을 클릭해서 일반 결제 구현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결제 성공 시 장바구니 데이터 삭제 및 주문 데이터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ZTAP_SD_CART(장바구니)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ZTAP_SD_CUST(고객)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47875" y="2749550"/>
            <a:ext cx="7983175" cy="743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14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온라인 고객 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페이지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마이페이지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.22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Fiori(UI5)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11" name="Google Shape;211;p14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" name="Google Shape;212;p14"/>
          <p:cNvSpPr txBox="1"/>
          <p:nvPr/>
        </p:nvSpPr>
        <p:spPr>
          <a:xfrm>
            <a:off x="541445" y="3416532"/>
            <a:ext cx="7593600" cy="50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마이페이지의 회원정보 페이지 클릭 시 로그인 한 회원의 정보 및 주문내역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‘리뷰작성’ 버튼 클릭 시 리뷰 페이지 이동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제품에 대한 리뷰 작성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주문일의 특정 제품에 대한 리뷰가 이미 작성되어 있다면 ‘이미 작성된 리뷰입니다’ 메시지 띄움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ZTAP_SD_REVIEW(리뷰)</a:t>
            </a:r>
            <a:endParaRPr sz="2300"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1275" y="2864475"/>
            <a:ext cx="7465349" cy="7345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Google Shape;218;p15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700" u="none" cap="none" strike="noStrike">
                          <a:solidFill>
                            <a:schemeClr val="dk1"/>
                          </a:solidFill>
                        </a:rPr>
                        <a:t>판매데이터 조회</a:t>
                      </a:r>
                      <a:endParaRPr b="0" sz="17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700" u="none" cap="none" strike="noStrike">
                          <a:solidFill>
                            <a:schemeClr val="dk1"/>
                          </a:solidFill>
                        </a:rPr>
                        <a:t>(온라인/오프라인)</a:t>
                      </a:r>
                      <a:endParaRPr b="0" sz="1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판매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28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Fiori(UI5)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19" name="Google Shape;219;p15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0" name="Google Shape;220;p15"/>
          <p:cNvSpPr txBox="1"/>
          <p:nvPr/>
        </p:nvSpPr>
        <p:spPr>
          <a:xfrm>
            <a:off x="539368" y="3325458"/>
            <a:ext cx="8602500" cy="6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단위기간과 자재코드를 입력해서 해당 분기의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자재별 판매량과 판매총액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데이터 클릭 시 상세 판매량과 판매총액 데이터가 뜸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단위기간과 매장ID를 입력해서 해당 분기의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매장별 판매량과 판매총액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해당 데이터 클릭 시 상세 판매량과 판매총액 데이터가 뜸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ZTAP_SD_ONO_H (온라인 구매 헤더)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ZTAP_SD_ONO_I (온라인 구매 아이템)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ZTAP_SD_OFBUY_H (오프라인 구매 헤더)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ZTAP_SD_OFBUY_I (오프라인 구매 아이템)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ZTAP_MM_MATM (자재마스터)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ZTAP_MM_STR (창고마스터)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0293" y="4215947"/>
            <a:ext cx="8841332" cy="449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6" name="Google Shape;226;p16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셀프계산대 화면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셀프 계산대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.31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Fiori(UI5)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27" name="Google Shape;227;p16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16"/>
          <p:cNvSpPr txBox="1"/>
          <p:nvPr/>
        </p:nvSpPr>
        <p:spPr>
          <a:xfrm>
            <a:off x="541445" y="3367526"/>
            <a:ext cx="7593600" cy="47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바코드 기능 구현하여 바코드를 카메라로 인식했을 시 자동 데이터 입력 기능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결제 버튼을 누르면 주문 데이터 생성 및 재고 감소 기능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ZTAP_MM_MATM(자재 마스터)</a:t>
            </a:r>
            <a:endParaRPr sz="2300"/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ZTAP_SD_OFBUY_H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(오프라인 구매 헤더)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ZTAP_SD_OFBUY_I(오프라인 구매 아이템)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16"/>
          <p:cNvPicPr preferRelativeResize="0"/>
          <p:nvPr/>
        </p:nvPicPr>
        <p:blipFill rotWithShape="1">
          <a:blip r:embed="rId3">
            <a:alphaModFix/>
          </a:blip>
          <a:srcRect b="19" l="0" r="0" t="19"/>
          <a:stretch/>
        </p:blipFill>
        <p:spPr>
          <a:xfrm>
            <a:off x="9865990" y="2826566"/>
            <a:ext cx="7399552" cy="7277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"/>
          <p:cNvSpPr txBox="1"/>
          <p:nvPr/>
        </p:nvSpPr>
        <p:spPr>
          <a:xfrm>
            <a:off x="2344479" y="2551814"/>
            <a:ext cx="1435395" cy="507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SD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cdn.discordapp.com/attachments/1130435331364229261/1161934676231999510/image.png" id="90" name="Google Shape;9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1902"/>
            <a:ext cx="18170832" cy="1020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dn.discordapp.com/attachments/1130435331364229261/1161934823326232616/image.png" id="234" name="Google Shape;2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5048" y="2"/>
            <a:ext cx="18358086" cy="10286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2950" y="8591049"/>
            <a:ext cx="6724650" cy="13144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0" name="Google Shape;240;p20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1874775"/>
                <a:gridCol w="2422625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생산 계획 생성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생산 계획 생성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AP_PP_0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박소연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SAPMZPAP_PP_0</a:t>
                      </a:r>
                      <a:r>
                        <a:rPr lang="ko-KR" sz="1800"/>
                        <a:t>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PP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박소연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11.03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41" name="Google Shape;241;p20"/>
          <p:cNvCxnSpPr/>
          <p:nvPr/>
        </p:nvCxnSpPr>
        <p:spPr>
          <a:xfrm>
            <a:off x="9140969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" name="Google Shape;242;p20"/>
          <p:cNvSpPr txBox="1"/>
          <p:nvPr/>
        </p:nvSpPr>
        <p:spPr>
          <a:xfrm>
            <a:off x="366564" y="2968889"/>
            <a:ext cx="8774400" cy="7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새로고침 : 생산계획정보 초기화 및 판매계획 업데이트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전체조회 : 기존 생성된 생산계획목록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구매 계획 생성 : 구매계획생성 프로그램으로 이동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Hotspot Event : ‘판매계획번호’ 클릭 시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아래 ALV에서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판매 계획 상세 정보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Double Click Event : 계획 생성할 행 클릭 시 필요 정보 자동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담당자 ID는 Search Help 이용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계획 생성 : 생산계획번호 자동 채번,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분기에 따른 생산계획년월 자동 생성, 월별 계획수량 책정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Hotspot Event : ‘생산계획번호’ 클릭 시 생산계획상세 Tab으로 이동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★ 반드시 저장해야 DB에 반영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ZTAP_SD_SP_H (판매계획 Header)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ZTAP_SD_SP_I (판매계획 Item)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ZTAP_PP_PDPH (생산계획 Header)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ZTAP_PP_PDPL (생산계획 Item)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ZTAP_HR_EMP (직원 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3" name="Google Shape;243;p20"/>
          <p:cNvCxnSpPr/>
          <p:nvPr/>
        </p:nvCxnSpPr>
        <p:spPr>
          <a:xfrm flipH="1">
            <a:off x="12901325" y="8132875"/>
            <a:ext cx="1597200" cy="527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4" name="Google Shape;2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60887" y="3045025"/>
            <a:ext cx="4729655" cy="50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0"/>
          <p:cNvSpPr txBox="1"/>
          <p:nvPr/>
        </p:nvSpPr>
        <p:spPr>
          <a:xfrm>
            <a:off x="13776350" y="3796125"/>
            <a:ext cx="5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6" name="Google Shape;246;p20"/>
          <p:cNvCxnSpPr/>
          <p:nvPr/>
        </p:nvCxnSpPr>
        <p:spPr>
          <a:xfrm flipH="1" rot="10800000">
            <a:off x="13847250" y="3796125"/>
            <a:ext cx="506100" cy="41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7" name="Google Shape;247;p20"/>
          <p:cNvSpPr txBox="1"/>
          <p:nvPr/>
        </p:nvSpPr>
        <p:spPr>
          <a:xfrm>
            <a:off x="10051825" y="5951975"/>
            <a:ext cx="5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20"/>
          <p:cNvSpPr txBox="1"/>
          <p:nvPr/>
        </p:nvSpPr>
        <p:spPr>
          <a:xfrm>
            <a:off x="11977400" y="5100938"/>
            <a:ext cx="5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0413125" y="4078050"/>
            <a:ext cx="5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50" name="Google Shape;2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39050" y="3045025"/>
            <a:ext cx="3347429" cy="50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95325" y="4644502"/>
            <a:ext cx="1969500" cy="14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 txBox="1"/>
          <p:nvPr/>
        </p:nvSpPr>
        <p:spPr>
          <a:xfrm>
            <a:off x="15156300" y="3045025"/>
            <a:ext cx="5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7" name="Google Shape;257;p21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1943550"/>
                <a:gridCol w="235385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생산 오더 승인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생산 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오더 승인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ZMAP_PP_0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박소연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SAPMZPAP_PP_020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PP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박소연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11.15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58" name="Google Shape;258;p21"/>
          <p:cNvCxnSpPr/>
          <p:nvPr/>
        </p:nvCxnSpPr>
        <p:spPr>
          <a:xfrm>
            <a:off x="9142788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9" name="Google Shape;259;p21"/>
          <p:cNvSpPr txBox="1"/>
          <p:nvPr/>
        </p:nvSpPr>
        <p:spPr>
          <a:xfrm>
            <a:off x="474875" y="3365650"/>
            <a:ext cx="8324100" cy="5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자재코드(Search Help), 진행상태(Listbox), 생산계획년월로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생산오더조회 : 전체 생산 오더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공정 진행률 : 공정 프로그램으로 이동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승인버튼 클릭 시 담당자ID 입력 팝업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담당자 ID는 Search Help 이용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오더 승인 후 원자재 자재문서, 전표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ZTAP_PP_PDO (생산 오더)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ZTAP_HR_EMP (직원 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9975" y="3645865"/>
            <a:ext cx="8293976" cy="1569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9975" y="5215625"/>
            <a:ext cx="8293976" cy="24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19970" y="8250495"/>
            <a:ext cx="8293974" cy="7259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21"/>
          <p:cNvCxnSpPr>
            <a:stCxn id="261" idx="2"/>
            <a:endCxn id="262" idx="0"/>
          </p:cNvCxnSpPr>
          <p:nvPr/>
        </p:nvCxnSpPr>
        <p:spPr>
          <a:xfrm>
            <a:off x="13566963" y="7635199"/>
            <a:ext cx="0" cy="615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21"/>
          <p:cNvSpPr txBox="1"/>
          <p:nvPr/>
        </p:nvSpPr>
        <p:spPr>
          <a:xfrm>
            <a:off x="10813375" y="3748175"/>
            <a:ext cx="5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</a:t>
            </a:r>
            <a:endParaRPr b="1"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5" name="Google Shape;265;p21"/>
          <p:cNvSpPr txBox="1"/>
          <p:nvPr/>
        </p:nvSpPr>
        <p:spPr>
          <a:xfrm>
            <a:off x="9208500" y="3979950"/>
            <a:ext cx="5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b="1"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6" name="Google Shape;266;p21"/>
          <p:cNvSpPr txBox="1"/>
          <p:nvPr/>
        </p:nvSpPr>
        <p:spPr>
          <a:xfrm>
            <a:off x="12297875" y="5101600"/>
            <a:ext cx="5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b="1"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7" name="Google Shape;267;p21"/>
          <p:cNvSpPr txBox="1"/>
          <p:nvPr/>
        </p:nvSpPr>
        <p:spPr>
          <a:xfrm>
            <a:off x="14398975" y="6320100"/>
            <a:ext cx="506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b="1" sz="1500">
              <a:solidFill>
                <a:srgbClr val="FF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2" name="Google Shape;272;p19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1988425"/>
                <a:gridCol w="2308975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공정 마스터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CRUD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공정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 마스터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ZMAP_PP_0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이지민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SAPM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ZPAP_PP_0</a:t>
                      </a:r>
                      <a:r>
                        <a:rPr lang="ko-KR" sz="1800"/>
                        <a:t>3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PP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이지민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.27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73" name="Google Shape;273;p19"/>
          <p:cNvCxnSpPr/>
          <p:nvPr/>
        </p:nvCxnSpPr>
        <p:spPr>
          <a:xfrm>
            <a:off x="9142788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4" name="Google Shape;274;p19"/>
          <p:cNvSpPr txBox="1"/>
          <p:nvPr/>
        </p:nvSpPr>
        <p:spPr>
          <a:xfrm>
            <a:off x="541445" y="3613568"/>
            <a:ext cx="84114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공정 코드로 조회 가능.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Header, Item 행 추가, 삭제, 수정 기능.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공정코드 클릭 시 Item 정보 확인 기능.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1475" lvl="0" marL="5143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ZTAP_PP_PCI (공정 Item)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ZTAP_PP_PCH (공정 Header)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5" name="Google Shape;2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2750" y="2920750"/>
            <a:ext cx="8272350" cy="723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p24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1847700"/>
                <a:gridCol w="2449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제품 검수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생산 검수 관리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ZMAP_PP_0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박소연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SAPMZPAP_PP_0</a:t>
                      </a:r>
                      <a:r>
                        <a:rPr lang="ko-KR" sz="1800"/>
                        <a:t>4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PP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박소연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ABAP 모듈풀</a:t>
                      </a:r>
                      <a:endParaRPr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81" name="Google Shape;281;p24"/>
          <p:cNvCxnSpPr/>
          <p:nvPr/>
        </p:nvCxnSpPr>
        <p:spPr>
          <a:xfrm>
            <a:off x="9143828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2" name="Google Shape;282;p24"/>
          <p:cNvSpPr txBox="1"/>
          <p:nvPr/>
        </p:nvSpPr>
        <p:spPr>
          <a:xfrm>
            <a:off x="483975" y="3549475"/>
            <a:ext cx="8475300" cy="5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sz="2500"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검수여부(Radio Button),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자재코드(Search Help), 검수날짜로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검수 버튼 클릭 시 생산 검수 처리 팝업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폐기량 입력 후 Enter 시 최종 생산량 자동 계산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사유생성 버튼 클릭 시 폐기 사유 팝업(Text Edit)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담당자 ID는 Search Help 이용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Complete 시 제품 자재문서, 전표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ZTAP_PP_PDT (생산실적처리(검수))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ZTAP_HR_EMP (직원마스터)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3" name="Google Shape;28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8759" y="3085522"/>
            <a:ext cx="7319419" cy="7201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8" name="Google Shape;288;g2a08fa896f3_1_11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003000"/>
                <a:gridCol w="2294400"/>
                <a:gridCol w="2046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자재 명세서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CRUD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BOM 마스터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ZMAP_PP_0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이지민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SAPMZPAP_PP_050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PP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이지민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10.24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89" name="Google Shape;289;g2a08fa896f3_1_11"/>
          <p:cNvCxnSpPr/>
          <p:nvPr/>
        </p:nvCxnSpPr>
        <p:spPr>
          <a:xfrm>
            <a:off x="9142788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0" name="Google Shape;290;g2a08fa896f3_1_11"/>
          <p:cNvSpPr txBox="1"/>
          <p:nvPr/>
        </p:nvSpPr>
        <p:spPr>
          <a:xfrm>
            <a:off x="541450" y="3587025"/>
            <a:ext cx="77196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BOMID, 자재 코드로 조회 가능.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BOMID 클릭 시 해당하는 Item 정보 확인.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자재코드 클릭 시 해당 제품에 대한 이미지 확인.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Header 삭제 시 해당하는 Item 데이터도 자동 삭제.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행 추가시 BOMID 자동 채번.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ZTAP_PP_BOMH (BOM Header)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ZTAP_PP_BOMI (BOM Item)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g2a08fa896f3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250" y="2333750"/>
            <a:ext cx="8594801" cy="79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" name="Google Shape;296;p18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공장 테이블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조회/수정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공장 마스터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ZAP_PP_010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박소연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ZPAP_PP_010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PP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박소연</a:t>
                      </a:r>
                      <a:endParaRPr b="0" sz="18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.25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97" name="Google Shape;297;p18"/>
          <p:cNvCxnSpPr/>
          <p:nvPr/>
        </p:nvCxnSpPr>
        <p:spPr>
          <a:xfrm>
            <a:off x="9142788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18"/>
          <p:cNvSpPr txBox="1"/>
          <p:nvPr/>
        </p:nvSpPr>
        <p:spPr>
          <a:xfrm>
            <a:off x="541449" y="3690500"/>
            <a:ext cx="78198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공장 코드를 통해 공장 조회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Hotspot Event : ‘공장코드’ 클릭 시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해당 공장의 창고 정보를 아래 ALV에서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ALV Toolbar 버튼을 통해 CRUD 가능(PK는 수정 불가능)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ZTAP_PP_PLT (공장 마스터)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-"/>
            </a:pPr>
            <a:r>
              <a:rPr lang="ko-KR" sz="2300">
                <a:latin typeface="Calibri"/>
                <a:ea typeface="Calibri"/>
                <a:cs typeface="Calibri"/>
                <a:sym typeface="Calibri"/>
              </a:rPr>
              <a:t>ZTAP_MM_STR (창고 마스터)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9675" y="2973950"/>
            <a:ext cx="7415150" cy="111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09675" y="4263650"/>
            <a:ext cx="7415151" cy="577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Google Shape;305;p23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1828650"/>
                <a:gridCol w="246875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공정 진행 척도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공정 진행 척도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ZAP_PP_0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이지민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ZPAP_PP_020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PP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이지민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11.17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06" name="Google Shape;306;p23"/>
          <p:cNvCxnSpPr/>
          <p:nvPr/>
        </p:nvCxnSpPr>
        <p:spPr>
          <a:xfrm>
            <a:off x="9142788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23"/>
          <p:cNvSpPr txBox="1"/>
          <p:nvPr/>
        </p:nvSpPr>
        <p:spPr>
          <a:xfrm>
            <a:off x="541445" y="3138901"/>
            <a:ext cx="8411400" cy="72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생산 오더 번호로 조회.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공정 진행 상태를 아이콘으로 확인 가능.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공정단계 핫스팟 클릭 시 공정코드 별 진행단계에 대한 정보 확인 가능.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각 공정 상태에 대한 개수 확인 가능.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공정 시작 버튼을 통해 배치 프로그램을 탈 오더 선택 가능.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진행중인 공정들의 공정률과 공정단계 자동 변경.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최종 공정 단계 데이터 공정 완료 상태로 변경하여 검수 테이블로 데이터 이전.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완료된 공정들만 따로 확인 가능.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ZTAP_PP_PPC (공정 진행 로그)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ZTAP_PP_PDO (생산 오더)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ZTAP_PP_PCI (공정 Item)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ZTAP_PP_PDT (생산실적처리(검수))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8" name="Google Shape;3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7750" y="2827690"/>
            <a:ext cx="8588250" cy="727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Google Shape;313;g2a08fa896f3_1_0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1828650"/>
                <a:gridCol w="246875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생산 오더 생성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생산 오더 생성 프로그램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ZAP_PP_030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이지민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ZPAP_PP_0</a:t>
                      </a:r>
                      <a:r>
                        <a:rPr lang="ko-KR" sz="1800"/>
                        <a:t>3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PP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이지민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.0</a:t>
                      </a:r>
                      <a:r>
                        <a:rPr lang="ko-KR" sz="1800"/>
                        <a:t>3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14" name="Google Shape;314;g2a08fa896f3_1_0"/>
          <p:cNvCxnSpPr/>
          <p:nvPr/>
        </p:nvCxnSpPr>
        <p:spPr>
          <a:xfrm>
            <a:off x="9142788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g2a08fa896f3_1_0"/>
          <p:cNvSpPr txBox="1"/>
          <p:nvPr/>
        </p:nvSpPr>
        <p:spPr>
          <a:xfrm>
            <a:off x="541445" y="3646576"/>
            <a:ext cx="84114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생산계획번호로 조회 가능.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생산계획번호 클릭 시 상세 정보 확인 기능.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 클릭 후 생산 오더 생성 버튼 클릭 시 생산오더 생성.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생산오더 번호는 자동채번.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생산된 오더 우측에서 확인 가능.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ZTAP_PP_PDO 생산 오더)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ZTAP_PP_PDPH (생산 계획 Header)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ZTAP_PP_PDPL (생산 계획 Item)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g2a08fa896f3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2750" y="2913900"/>
            <a:ext cx="8126625" cy="71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21" name="Google Shape;321;p26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월별 생산 실적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생산실적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박소연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PP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박소연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11.24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Fiori(UI5)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9D08E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22" name="Google Shape;322;p26"/>
          <p:cNvCxnSpPr/>
          <p:nvPr/>
        </p:nvCxnSpPr>
        <p:spPr>
          <a:xfrm>
            <a:off x="9142788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3" name="Google Shape;323;p26"/>
          <p:cNvSpPr txBox="1"/>
          <p:nvPr/>
        </p:nvSpPr>
        <p:spPr>
          <a:xfrm>
            <a:off x="541450" y="3405650"/>
            <a:ext cx="66714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생산완료일, 제품코드(Search Help)로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차트 조회 화면으로 이동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 초기화 및 DB 테이블 업데이트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생산완료일, 제품코드 기준으로 정렬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차트 클릭 시 생산량, 폐기량 확인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ZTAP_PP_PDT (생산실적처리(검수))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 (자재 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8375" y="3009900"/>
            <a:ext cx="7242225" cy="7125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Google Shape;95;p3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제품 정보 CRUD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제품마스터 관리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ZMAP_SD_010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SAPMZPAP_SD_010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10.20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96" name="Google Shape;96;p3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" name="Google Shape;97;p3"/>
          <p:cNvSpPr txBox="1"/>
          <p:nvPr/>
        </p:nvSpPr>
        <p:spPr>
          <a:xfrm>
            <a:off x="541445" y="3696586"/>
            <a:ext cx="83571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sz="2500"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자재 코드(MATCODE), 자재명(MATNM)을 조건으로 제품 조회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버튼 누를 시 제품 데이터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수정할 행 선택 후 ‘수정’ 버튼 클릭 시 팝업 출력, 수정 가능한 정보만 필드 열림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‘생성’버튼 누를 시 팝업 출력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삭제할 행 선택 후 ‘삭제’ 및 ‘저장’ 버튼 누를 시 삭제됨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‘EXCEL UPLOAD’ 버튼 클릭 시 EXCEL for 제품등록 프로그램으로 이동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 (자재마스터)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0445" y="3030785"/>
            <a:ext cx="7734300" cy="4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5025" y="5006125"/>
            <a:ext cx="3996775" cy="406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56703" y="6222775"/>
            <a:ext cx="3678076" cy="37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dn.discordapp.com/attachments/1130435331364229261/1161934986623062097/image.png?ex=653a1b48&amp;is=6527a648&amp;hm=e2f0a4395cab78a76ae9b1049cd7ac043d028a136b2a8044b34e7eba14454b3c&amp;" id="329" name="Google Shape;32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4291"/>
            <a:ext cx="18088527" cy="10152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4" name="Google Shape;334;p29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자재 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CRUD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700" u="none" cap="none" strike="noStrike">
                          <a:solidFill>
                            <a:schemeClr val="dk1"/>
                          </a:solidFill>
                        </a:rPr>
                        <a:t>자재 등록 및 조회</a:t>
                      </a:r>
                      <a:endParaRPr b="0" sz="1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ZMAP_MM_010</a:t>
                      </a:r>
                      <a:endParaRPr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SAPMZPAP_MM_010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10.20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35" name="Google Shape;335;p29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29"/>
          <p:cNvSpPr txBox="1"/>
          <p:nvPr/>
        </p:nvSpPr>
        <p:spPr>
          <a:xfrm>
            <a:off x="541445" y="3226682"/>
            <a:ext cx="344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</a:t>
            </a: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541445" y="4821313"/>
            <a:ext cx="344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29"/>
          <p:cNvSpPr txBox="1"/>
          <p:nvPr/>
        </p:nvSpPr>
        <p:spPr>
          <a:xfrm>
            <a:off x="556470" y="6787720"/>
            <a:ext cx="47205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ZTAP_MM_MATM : 자재 마스터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29"/>
          <p:cNvSpPr txBox="1"/>
          <p:nvPr/>
        </p:nvSpPr>
        <p:spPr>
          <a:xfrm>
            <a:off x="556475" y="3791350"/>
            <a:ext cx="7282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창고코드, 자재그룹, 자재코드 검색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Radio Button : 자재유형별 데이터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29"/>
          <p:cNvSpPr txBox="1"/>
          <p:nvPr/>
        </p:nvSpPr>
        <p:spPr>
          <a:xfrm>
            <a:off x="556477" y="5375310"/>
            <a:ext cx="8228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조회조건 입력 및 라디오버튼 체크하여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자재 데이터 생성 필요할 시,</a:t>
            </a:r>
            <a:b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상단의 버튼을 통해 등록 및 수정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1" name="Google Shape;341;p29"/>
          <p:cNvPicPr preferRelativeResize="0"/>
          <p:nvPr/>
        </p:nvPicPr>
        <p:blipFill rotWithShape="1">
          <a:blip r:embed="rId3">
            <a:alphaModFix/>
          </a:blip>
          <a:srcRect b="38075" l="2210" r="22589" t="1303"/>
          <a:stretch/>
        </p:blipFill>
        <p:spPr>
          <a:xfrm>
            <a:off x="9597375" y="2974050"/>
            <a:ext cx="7959502" cy="652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6" name="Google Shape;346;p39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입고등록 및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입고등록 및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ZMAP_MM_0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SAPMZPAP_MM_0</a:t>
                      </a:r>
                      <a:r>
                        <a:rPr lang="ko-KR" sz="1800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          김지강</a:t>
                      </a:r>
                      <a:endParaRPr sz="1800"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10.24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47" name="Google Shape;347;p39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8" name="Google Shape;348;p39"/>
          <p:cNvSpPr/>
          <p:nvPr/>
        </p:nvSpPr>
        <p:spPr>
          <a:xfrm>
            <a:off x="728625" y="3518975"/>
            <a:ext cx="8146200" cy="42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</a:rPr>
              <a:t>조회 : 원자재 입고번호 구매오더번호별 조회와 입고상태에 따른 조회가 가능.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</a:rPr>
              <a:t> Hotspot : 원자재 입고번호를 누를경우 입고 상세정보가 나타남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</a:rPr>
              <a:t> 입고등록 : 다중행선택 OR 한행을 선택후 입고등록과 입고 일자 입력 이미 등록되있는 원자재일경우 에러메시지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</a:rPr>
              <a:t>수정 : 수정버튼을 통해 미입고 자재의 입고수량 수정이 가능하며 이미 입고등록이된경우 에러메시지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</a:rPr>
              <a:t> 저장 : 저장버튼을 눌러야 최종적으로 DB에 데이터반영이되며  원자재 입고상태에 따라 아이콘이 바뀜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541443" y="7740874"/>
            <a:ext cx="72426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ZTAP_MM_STORE_H : 입고 Header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ZTAP_MM_STORE_I   : 입고 Item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ZTAP_MM_INVOICE  :  송장마스터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0275" y="2918100"/>
            <a:ext cx="8288051" cy="72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Google Shape;355;p38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구매오더 생성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구매오더 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생성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ZMAP_MM_030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SAPMZPAP_MM_030</a:t>
                      </a:r>
                      <a:endParaRPr b="0" sz="13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21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800"/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630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56" name="Google Shape;356;p38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7" name="Google Shape;357;p38"/>
          <p:cNvSpPr txBox="1"/>
          <p:nvPr/>
        </p:nvSpPr>
        <p:spPr>
          <a:xfrm>
            <a:off x="349325" y="2955949"/>
            <a:ext cx="8586600" cy="60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</a:t>
            </a: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구매오더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생성/미생성</a:t>
            </a:r>
            <a:endParaRPr sz="1300"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구매계획일자 최신순/오래된순</a:t>
            </a:r>
            <a:endParaRPr sz="1300"/>
          </a:p>
          <a:p>
            <a:pPr indent="-276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구매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요청번호 핫스팟 클릭 시 개별항목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구매계획 행 선택 후 생성 버튼 클릭 시  팝업 오픈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내역 입력 후 생성 버튼 클릭 시 구매오더 생성됨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자재코드 핫스팟 클릭 시 자재 상세정보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6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ZTAP_MM_VENDER : 거래처 마스터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ZTAP_MP_H : 구매계획 H</a:t>
            </a:r>
            <a:endParaRPr sz="1300">
              <a:solidFill>
                <a:schemeClr val="dk1"/>
              </a:solidFill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ZTAP_MP_I : 구매계획 I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ZTAP_PO_H : 구매오더 H</a:t>
            </a:r>
            <a:endParaRPr sz="1300"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ZTAP_PO_I : 구매오더 I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200" y="2780725"/>
            <a:ext cx="7600146" cy="74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3" name="Google Shape;363;g2a08fa896f3_2_16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구매오더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구매오더 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조회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ZMAP_MM_040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SAPMZPAP_MM_040</a:t>
                      </a:r>
                      <a:endParaRPr b="0"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10.23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800"/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64" name="Google Shape;364;g2a08fa896f3_2_16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g2a08fa896f3_2_16"/>
          <p:cNvSpPr txBox="1"/>
          <p:nvPr/>
        </p:nvSpPr>
        <p:spPr>
          <a:xfrm>
            <a:off x="501150" y="3505200"/>
            <a:ext cx="81417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구매오더 목록을 승인 여부, 날짜, 구매오더 번호 순으로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ZTABP_PO_H : 구매오더 H</a:t>
            </a:r>
            <a:endParaRPr sz="1300"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ZTABP_PO_I : 구매오더 I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g2a08fa896f3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6250" y="4071600"/>
            <a:ext cx="9079725" cy="45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" name="Google Shape;371;p35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구매계획  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생성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구매계획  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생성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ZPAP_MM_0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5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SAPM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ZPAP_MM_0</a:t>
                      </a:r>
                      <a:r>
                        <a:rPr lang="ko-KR" sz="1800"/>
                        <a:t>5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MM,</a:t>
                      </a:r>
                      <a:r>
                        <a:rPr lang="ko-KR" sz="1800"/>
                        <a:t>PP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21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ABAP 모듈풀</a:t>
                      </a:r>
                      <a:endParaRPr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72" name="Google Shape;372;p35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3" name="Google Shape;373;p35"/>
          <p:cNvSpPr txBox="1"/>
          <p:nvPr/>
        </p:nvSpPr>
        <p:spPr>
          <a:xfrm>
            <a:off x="563875" y="6205450"/>
            <a:ext cx="81657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ZTAP_PP_PDPH : 생산계획 Header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ZTAP_PP_PDPI  :  생산계획 Item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ZTAP_PP_BOMI : Bom Item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ZTAP_MM_MP_H : 구매계획 Header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ZTAP_MM_MP_I  :  구매계획 Item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 : 자재마스터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5"/>
          <p:cNvSpPr txBox="1"/>
          <p:nvPr/>
        </p:nvSpPr>
        <p:spPr>
          <a:xfrm>
            <a:off x="464128" y="3262746"/>
            <a:ext cx="84915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계획 생성, 추가, 삭제, 수정, 저장 기능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생산계획목록에 따른 구매 계획목록 생성 기능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자재조회 버튼 클릭시 구매 계획에 따른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자재 현황 조회가능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5" name="Google Shape;375;p35"/>
          <p:cNvPicPr preferRelativeResize="0"/>
          <p:nvPr/>
        </p:nvPicPr>
        <p:blipFill rotWithShape="1">
          <a:blip r:embed="rId3">
            <a:alphaModFix/>
          </a:blip>
          <a:srcRect b="13116" l="0" r="0" t="11022"/>
          <a:stretch/>
        </p:blipFill>
        <p:spPr>
          <a:xfrm>
            <a:off x="9405225" y="3264475"/>
            <a:ext cx="8491500" cy="6099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0" name="Google Shape;380;g2a08fa896f3_2_8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송장 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이미지 변환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송장 이미지 변환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ZMAP_MM_060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61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SAPMZPAP_MM_060</a:t>
                      </a:r>
                      <a:endParaRPr b="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10.30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800"/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81" name="Google Shape;381;g2a08fa896f3_2_8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2" name="Google Shape;382;g2a08fa896f3_2_8"/>
          <p:cNvSpPr txBox="1"/>
          <p:nvPr/>
        </p:nvSpPr>
        <p:spPr>
          <a:xfrm>
            <a:off x="311040" y="3208763"/>
            <a:ext cx="86241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 업로드 버튼 클릭 후 거래처로 부터 받은 송장 이미지 선택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이미지 Display 후 Google Vision API를 이용해 이미지의 텍스트 추출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추출된 텍스트와 DB데이터 조합 로직 실행 후 인터널 테이블에 데이터 적재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EXCEL 버튼 클릭 시 송장검증 프로그램에서 사용할 엑셀 템플릿으로 변환, 다운로드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2a08fa896f3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4552" y="2719726"/>
            <a:ext cx="8254579" cy="74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8" name="Google Shape;388;g2a3b02ecb54_1_10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재고 이동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재고 이동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AP_MM_0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616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/>
                        <a:t>SAPMZPAP_MM_070</a:t>
                      </a:r>
                      <a:endParaRPr b="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</a:t>
                      </a:r>
                      <a:r>
                        <a:rPr lang="ko-KR" sz="1800"/>
                        <a:t>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800"/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89" name="Google Shape;389;g2a3b02ecb54_1_10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90" name="Google Shape;390;g2a3b02ecb54_1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9325" y="2796975"/>
            <a:ext cx="8013950" cy="74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a3b02ecb54_1_10"/>
          <p:cNvSpPr txBox="1"/>
          <p:nvPr/>
        </p:nvSpPr>
        <p:spPr>
          <a:xfrm>
            <a:off x="541445" y="3325902"/>
            <a:ext cx="8107200" cy="53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계획년도(필수), 계획분기(필수)로 조회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판매 계획 데이터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매장코드 핫스팟 클릭하여 상세 계획 및 매장 창고 데이터 확인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재고 이동 버튼을 클릭하여 자재 문서 생성 및 재고 이동 구현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ZTAP_SD_SP_H(판매계획 헤더)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ZTAP_SD_SP_I(판매계획 아이템)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ZTAP_MM_MATM(자재 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6" name="Google Shape;396;p28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거래처 마스터 CRUD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거래처 관리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ZAP_MM_010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ZPAP_MM_010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0.</a:t>
                      </a:r>
                      <a:r>
                        <a:rPr lang="ko-KR" sz="1800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</a:t>
                      </a:r>
                      <a:r>
                        <a:rPr lang="ko-KR" sz="1800"/>
                        <a:t>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397" name="Google Shape;397;p28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" name="Google Shape;398;p28"/>
          <p:cNvSpPr txBox="1"/>
          <p:nvPr/>
        </p:nvSpPr>
        <p:spPr>
          <a:xfrm>
            <a:off x="541445" y="3346243"/>
            <a:ext cx="8251800" cy="43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</a:t>
            </a: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거래처 코드 ZTAP_MM_VENDER-VENCODE : Parameter</a:t>
            </a:r>
            <a:endParaRPr sz="2300"/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자재 코드 ZTAP_MM_VENDER-MATCODE : Parameter</a:t>
            </a:r>
            <a:endParaRPr sz="2300"/>
          </a:p>
          <a:p>
            <a:pPr indent="-276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거래처 코드, 자재 코드를 조건으로 거래처 정보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 추가, 행 삭제, 조회 수정 모드, 저장 기능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저장 시 팝업 기능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76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ZTAP_MM_VENDER : 거래처 마스터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399" name="Google Shape;3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87200" y="3199325"/>
            <a:ext cx="8532975" cy="62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4" name="Google Shape;404;g2a5ee8e9c3f_4_1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구매계획 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구매계획 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ZAP_MM_0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ZPAP_MM_0</a:t>
                      </a:r>
                      <a:r>
                        <a:rPr lang="ko-KR" sz="1800"/>
                        <a:t>2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21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Report</a:t>
                      </a:r>
                      <a:endParaRPr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405" name="Google Shape;405;g2a5ee8e9c3f_4_1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" name="Google Shape;406;g2a5ee8e9c3f_4_1"/>
          <p:cNvSpPr txBox="1"/>
          <p:nvPr/>
        </p:nvSpPr>
        <p:spPr>
          <a:xfrm>
            <a:off x="411475" y="6434050"/>
            <a:ext cx="81657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ZTAP_MM_MP_H : 구매계획 Header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ZTAP_MM_MP_I  :  구매계획 Item</a:t>
            </a:r>
            <a:endParaRPr sz="2300"/>
          </a:p>
        </p:txBody>
      </p:sp>
      <p:sp>
        <p:nvSpPr>
          <p:cNvPr id="407" name="Google Shape;407;g2a5ee8e9c3f_4_1"/>
          <p:cNvSpPr txBox="1"/>
          <p:nvPr/>
        </p:nvSpPr>
        <p:spPr>
          <a:xfrm>
            <a:off x="541453" y="3384346"/>
            <a:ext cx="84915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구매계획번호, 년월에 따른 정보조회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핫스팟을 버튼을 통해 구매계획 상세정보 조회가능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핫스팟 클릭시 구매계획번호와 년월 확인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2a5ee8e9c3f_4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42172" y="3032399"/>
            <a:ext cx="7353030" cy="70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" name="Google Shape;105;p6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판매 계획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판매 계획 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M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AP_SD_0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SAPMZPAP_SD_020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.0</a:t>
                      </a:r>
                      <a:r>
                        <a:rPr lang="ko-KR" sz="1800"/>
                        <a:t>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</a:t>
                      </a:r>
                      <a:r>
                        <a:rPr lang="ko-KR" sz="1800"/>
                        <a:t>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06" name="Google Shape;106;p6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7" name="Google Shape;107;p6"/>
          <p:cNvSpPr txBox="1"/>
          <p:nvPr/>
        </p:nvSpPr>
        <p:spPr>
          <a:xfrm>
            <a:off x="541445" y="3475829"/>
            <a:ext cx="7593600" cy="54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판매계획번호(SP_NUM), 판매계획년도(SP_YEAR),        판매계획분기(SP_QUART),</a:t>
            </a:r>
            <a:endParaRPr sz="2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매장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코드(SCODE), 제품코드(MATCODE)으로 조회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단순 조회 기능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조건으로 입력을 했을 때 헤더와 아이템 필드가 같이 나타나게 이너 조인하여 구현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ZTAP_SD_SP_H(판매계획 헤더)</a:t>
            </a:r>
            <a:endParaRPr sz="2300"/>
          </a:p>
          <a:p>
            <a:pPr indent="-422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ZTAP_SD_SP_I(판매계획 아이템)</a:t>
            </a:r>
            <a:endParaRPr sz="2300"/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1475" lvl="0" marL="5143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7900" y="3009325"/>
            <a:ext cx="8975626" cy="655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3" name="Google Shape;413;p36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9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700">
                          <a:solidFill>
                            <a:schemeClr val="dk1"/>
                          </a:solidFill>
                        </a:rPr>
                        <a:t>구매오더 결재</a:t>
                      </a:r>
                      <a:endParaRPr b="0" sz="1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700">
                          <a:solidFill>
                            <a:schemeClr val="dk1"/>
                          </a:solidFill>
                        </a:rPr>
                        <a:t>구매오더 승인</a:t>
                      </a:r>
                      <a:endParaRPr b="0" sz="1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ZAP_MM_030</a:t>
                      </a:r>
                      <a:endParaRPr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ZPAP_MM_030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414" name="Google Shape;414;p36"/>
          <p:cNvSpPr txBox="1"/>
          <p:nvPr/>
        </p:nvSpPr>
        <p:spPr>
          <a:xfrm>
            <a:off x="483905" y="3037969"/>
            <a:ext cx="344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검색조건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6"/>
          <p:cNvSpPr txBox="1"/>
          <p:nvPr/>
        </p:nvSpPr>
        <p:spPr>
          <a:xfrm>
            <a:off x="498936" y="3985511"/>
            <a:ext cx="344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6"/>
          <p:cNvSpPr txBox="1"/>
          <p:nvPr/>
        </p:nvSpPr>
        <p:spPr>
          <a:xfrm>
            <a:off x="498920" y="7793350"/>
            <a:ext cx="6713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ZTAP_MM_PO_H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(구매오더 헤더)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ZTAP_MM_PO_I (구매오더 아이템)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 (자재마스터)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ZTAP_MM_STORE_H (입고 헤더)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ZTAP_MM_STORE_I (입고 아이템)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6"/>
          <p:cNvSpPr txBox="1"/>
          <p:nvPr/>
        </p:nvSpPr>
        <p:spPr>
          <a:xfrm>
            <a:off x="498923" y="3533700"/>
            <a:ext cx="7740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options : 구매오더번호, 구매오더일자로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6"/>
          <p:cNvSpPr txBox="1"/>
          <p:nvPr/>
        </p:nvSpPr>
        <p:spPr>
          <a:xfrm>
            <a:off x="483900" y="4335550"/>
            <a:ext cx="81633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Hotspot Event : 구매오더번호 클릭하여 해당 번호의 상세정보를 하단 ALV에서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구매오더 미승인 행 선택 후, 결재 클릭 시 팝업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라디오 버튼 - 승인 시 텍스트 닫힘, 반려 시 반려사유  텍스트 열림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Search Help를 이용하여 담당자 선택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Okay - 입고번호 자동 채번 및 미입고 데이터 DB에 생성/반영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승인/반려 시 결재일자, 결재 담당자 DB 및 ALV 반영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9" name="Google Shape;419;p36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20" name="Google Shape;4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0800" y="2849322"/>
            <a:ext cx="7115423" cy="7231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5" name="Google Shape;425;p30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이동유형 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이동유형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ZAP_MM_040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ZPAP_MM_040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11.09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426" name="Google Shape;426;p30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7" name="Google Shape;427;p30"/>
          <p:cNvSpPr/>
          <p:nvPr/>
        </p:nvSpPr>
        <p:spPr>
          <a:xfrm>
            <a:off x="541445" y="3639281"/>
            <a:ext cx="757290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자재 간 이동유형 구분 기능 ( 창고 간 이동 등등)</a:t>
            </a:r>
            <a:endParaRPr sz="2300"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품질검사 필요여부에 따른 분류기능을 추가해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품질검사가 필요한 경우 진행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자재의 이동유형 추가, 수정, 삭제 조회 버튼을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통한 데이터 수정, 생성 기능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생성정보 버튼을 통해 생성자정보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0"/>
          <p:cNvSpPr/>
          <p:nvPr/>
        </p:nvSpPr>
        <p:spPr>
          <a:xfrm>
            <a:off x="541445" y="6854997"/>
            <a:ext cx="7843814" cy="1338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ZTAP_MM_MOVETYPE : 이동유형마스터</a:t>
            </a:r>
            <a:endParaRPr sz="2300"/>
          </a:p>
        </p:txBody>
      </p:sp>
      <p:pic>
        <p:nvPicPr>
          <p:cNvPr id="429" name="Google Shape;4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9850" y="3133950"/>
            <a:ext cx="8677825" cy="682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4" name="Google Shape;434;p40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송장 검증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송장 검증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ZAP_MM_050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</a:t>
                      </a:r>
                      <a:r>
                        <a:rPr lang="ko-KR" sz="1800"/>
                        <a:t>P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AP_MM_050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10.30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435" name="Google Shape;435;p40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6" name="Google Shape;436;p40"/>
          <p:cNvSpPr txBox="1"/>
          <p:nvPr/>
        </p:nvSpPr>
        <p:spPr>
          <a:xfrm>
            <a:off x="311040" y="3208763"/>
            <a:ext cx="8624100" cy="62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검색기준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송장 번호 ZTAP_MM_INVOICE-INVOICE :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Select options</a:t>
            </a:r>
            <a:endParaRPr sz="1600"/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문서 일자 ZTAP_MM_INVOICE-DOMDATE : Select options</a:t>
            </a:r>
            <a:endParaRPr sz="1600"/>
          </a:p>
          <a:p>
            <a:pPr indent="-295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엑셀로 거래처에서 받은 송장 추가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검증 할 입고 목록 선택 후 송장 검증하기 버튼 클릭 시 엑셀 파일과 입고테이블 데이터 비교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비교 후 데이터가 모두 일치하면 성공, 반대 시 실패 알림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실패 한 경우 상세항목의 오류보기 버튼 클릭 시 오류내역 확인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5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ZTAP_MM_INVOICE : 송장검증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ZTABP_PO_H : 구매오더 H</a:t>
            </a:r>
            <a:endParaRPr sz="1600"/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ZTABP_PO_I : 구매오더 I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7" name="Google Shape;43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4798" y="2719651"/>
            <a:ext cx="8156252" cy="74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2" name="Google Shape;442;p31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자재 재고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자재 재고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ZAP_MM_060</a:t>
                      </a:r>
                      <a:endParaRPr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ZPAP_MM_060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</a:t>
                      </a:r>
                      <a:r>
                        <a:rPr lang="ko-KR" sz="1800"/>
                        <a:t>.10.23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443" name="Google Shape;443;p31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4" name="Google Shape;444;p31"/>
          <p:cNvSpPr txBox="1"/>
          <p:nvPr/>
        </p:nvSpPr>
        <p:spPr>
          <a:xfrm>
            <a:off x="538236" y="4446531"/>
            <a:ext cx="344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1"/>
          <p:cNvSpPr txBox="1"/>
          <p:nvPr/>
        </p:nvSpPr>
        <p:spPr>
          <a:xfrm>
            <a:off x="541461" y="6181283"/>
            <a:ext cx="47205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ZTAP_MM_MATM(자재 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1"/>
          <p:cNvSpPr txBox="1"/>
          <p:nvPr/>
        </p:nvSpPr>
        <p:spPr>
          <a:xfrm>
            <a:off x="523205" y="4948963"/>
            <a:ext cx="8097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생산장/ 창고/ 매장의 재고를 통합 관리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좌측 트리를 누르면 해당 창고의 재고 데이터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31"/>
          <p:cNvPicPr preferRelativeResize="0"/>
          <p:nvPr/>
        </p:nvPicPr>
        <p:blipFill rotWithShape="1">
          <a:blip r:embed="rId3">
            <a:alphaModFix/>
          </a:blip>
          <a:srcRect b="24156" l="-1390" r="1390" t="0"/>
          <a:stretch/>
        </p:blipFill>
        <p:spPr>
          <a:xfrm>
            <a:off x="9199300" y="2795850"/>
            <a:ext cx="8745473" cy="6741448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31"/>
          <p:cNvSpPr txBox="1"/>
          <p:nvPr/>
        </p:nvSpPr>
        <p:spPr>
          <a:xfrm>
            <a:off x="541450" y="3235725"/>
            <a:ext cx="7892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창고코드, 자재코드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조건으로 조회 가능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3" name="Google Shape;453;p32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자재문서조회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자재문서조회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ZAP_MM_0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7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ZPAP_MM_0</a:t>
                      </a:r>
                      <a:r>
                        <a:rPr lang="ko-KR" sz="1800"/>
                        <a:t>7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11.05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454" name="Google Shape;454;p32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5" name="Google Shape;455;p32"/>
          <p:cNvSpPr/>
          <p:nvPr/>
        </p:nvSpPr>
        <p:spPr>
          <a:xfrm>
            <a:off x="541445" y="6804932"/>
            <a:ext cx="71514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ZTAP_MM_MATDOC_H : 자재문서Header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ZTAP_MM_MATDOC_I : 자재문서Item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ZTAP_MM_MOVETYPE : 이동유형마스터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6575" y="3429000"/>
            <a:ext cx="9132239" cy="586217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2"/>
          <p:cNvSpPr/>
          <p:nvPr/>
        </p:nvSpPr>
        <p:spPr>
          <a:xfrm>
            <a:off x="541445" y="3639281"/>
            <a:ext cx="6550191" cy="2169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자재 문서번호에 따른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입고와 입출고 정보를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조회 할 수 있는 기능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핫스팟을 통해 자재문서의 상세정보를 조회할 수 있음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생성정보 버튼을 통해 자재문서 생성자 정보를 알 수 있음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62" name="Google Shape;462;p33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963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700" u="none" cap="none" strike="noStrike">
                          <a:solidFill>
                            <a:schemeClr val="dk1"/>
                          </a:solidFill>
                        </a:rPr>
                        <a:t>자재 사용량 조회</a:t>
                      </a:r>
                      <a:endParaRPr b="0" sz="1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700" u="none" cap="none" strike="noStrike">
                          <a:solidFill>
                            <a:schemeClr val="dk1"/>
                          </a:solidFill>
                        </a:rPr>
                        <a:t>원자재 사용량 분기별/월별 조회</a:t>
                      </a:r>
                      <a:endParaRPr b="0" sz="1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-</a:t>
                      </a:r>
                      <a:endParaRPr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12.01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Fiori(UI5)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463" name="Google Shape;463;p33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4" name="Google Shape;464;p33"/>
          <p:cNvSpPr txBox="1"/>
          <p:nvPr/>
        </p:nvSpPr>
        <p:spPr>
          <a:xfrm>
            <a:off x="541445" y="3620201"/>
            <a:ext cx="344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검색조건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3"/>
          <p:cNvSpPr txBox="1"/>
          <p:nvPr/>
        </p:nvSpPr>
        <p:spPr>
          <a:xfrm>
            <a:off x="541444" y="6936970"/>
            <a:ext cx="52941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ZTAP_MM_MATDOM : 자재문서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 : 자재마스터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33"/>
          <p:cNvSpPr txBox="1"/>
          <p:nvPr/>
        </p:nvSpPr>
        <p:spPr>
          <a:xfrm>
            <a:off x="541445" y="5142445"/>
            <a:ext cx="7014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33"/>
          <p:cNvSpPr txBox="1"/>
          <p:nvPr/>
        </p:nvSpPr>
        <p:spPr>
          <a:xfrm>
            <a:off x="541445" y="4174199"/>
            <a:ext cx="6216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자재코드, 년/월 조건으로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3"/>
          <p:cNvSpPr txBox="1"/>
          <p:nvPr/>
        </p:nvSpPr>
        <p:spPr>
          <a:xfrm>
            <a:off x="541451" y="5696450"/>
            <a:ext cx="793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조건을 선택하여 원자재 년/월별 사용량 조회가능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6600" y="2971050"/>
            <a:ext cx="7933500" cy="679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" name="Google Shape;474;g2a5def31237_1_8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거래처 구매내역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거래처 구매내역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MM,</a:t>
                      </a:r>
                      <a:r>
                        <a:rPr lang="ko-KR" sz="1800"/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2023.10.12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2023.12.01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Fiori(UI5)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D9FF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475" name="Google Shape;475;g2a5def31237_1_8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6" name="Google Shape;476;g2a5def31237_1_8"/>
          <p:cNvSpPr txBox="1"/>
          <p:nvPr/>
        </p:nvSpPr>
        <p:spPr>
          <a:xfrm>
            <a:off x="541450" y="3323700"/>
            <a:ext cx="8390400" cy="51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/>
              <a:t>구매연도를 선택하여 거래처 및 원자재 구매 내역 조회</a:t>
            </a:r>
            <a:endParaRPr sz="2300"/>
          </a:p>
          <a:p>
            <a:pPr indent="-295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</a:rPr>
              <a:t>거래처별 총 구매금액을 차트와 테이블로 확인 가능</a:t>
            </a:r>
            <a:endParaRPr sz="2300">
              <a:solidFill>
                <a:schemeClr val="dk1"/>
              </a:solidFill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</a:rPr>
              <a:t>특정 거래처 조회 시 거래처별</a:t>
            </a:r>
            <a:endParaRPr sz="23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solidFill>
                  <a:schemeClr val="dk1"/>
                </a:solidFill>
              </a:rPr>
              <a:t>상세 원자재 총 구매금액 확인 가능</a:t>
            </a:r>
            <a:endParaRPr sz="2300">
              <a:solidFill>
                <a:schemeClr val="dk1"/>
              </a:solidFill>
            </a:endParaRPr>
          </a:p>
          <a:p>
            <a:pPr indent="-295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5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 (자재마스터)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ZTAP_FI_ASH (전표 헤더)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413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ZTAP_FI_ASI (전표 아이템)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7" name="Google Shape;477;g2a5def31237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7750" y="2864400"/>
            <a:ext cx="7302959" cy="742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cdn.discordapp.com/attachments/1130435331364229261/1161934867647438890/image.png" id="482" name="Google Shape;48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6260" y="0"/>
            <a:ext cx="18464261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7" name="Google Shape;487;p43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G/L 계정마스터 CRUD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G/L 계정 CRUD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ZMAP_FI_010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SAPMZPAP_FI_010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11.09  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488" name="Google Shape;488;p43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89" name="Google Shape;4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775" y="2864475"/>
            <a:ext cx="7433851" cy="731407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3"/>
          <p:cNvSpPr txBox="1"/>
          <p:nvPr/>
        </p:nvSpPr>
        <p:spPr>
          <a:xfrm>
            <a:off x="541445" y="3350840"/>
            <a:ext cx="8107200" cy="5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회사코드(BUKRS), 계정번호(SAKNR), 계정구분(ACCCLASS)로  계정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 값 입력 후 ‘조회’ 버튼 클릭 시 ALV 화면 출력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‘Excel form’ 버튼 클릭 시 엑셀 양식 다운로드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‘엑셀 업로드’ 버튼 클릭 시 엑셀에 추가한 데이터 업로드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토글 버튼을 통해 데이터 수정, 행 추가, 행 삭제 가능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‘새로고침’ 버튼 클릭 시 조회조건 초기화 동시에 모든 데이터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ZTAP_FI_GL(G/L 계정 마스터)</a:t>
            </a:r>
            <a:endParaRPr sz="23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5" name="Google Shape;495;p44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전표 생성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전표 생성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ZMAP_FI_020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800"/>
                        <a:t>SAPMZPAP_FI_020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10.27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496" name="Google Shape;496;p44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7" name="Google Shape;497;p44"/>
          <p:cNvSpPr txBox="1"/>
          <p:nvPr/>
        </p:nvSpPr>
        <p:spPr>
          <a:xfrm>
            <a:off x="464181" y="3379324"/>
            <a:ext cx="34476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44"/>
          <p:cNvSpPr txBox="1"/>
          <p:nvPr/>
        </p:nvSpPr>
        <p:spPr>
          <a:xfrm>
            <a:off x="464181" y="7151024"/>
            <a:ext cx="47205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ZTAP_FI_ASH (전표 헤더)</a:t>
            </a:r>
            <a:endParaRPr sz="2300"/>
          </a:p>
          <a:p>
            <a:pPr indent="-431800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ZTAP_FI_ASI (전표 아이템)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ZTAP_FI_GL (G/L계정 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4"/>
          <p:cNvSpPr txBox="1"/>
          <p:nvPr/>
        </p:nvSpPr>
        <p:spPr>
          <a:xfrm>
            <a:off x="479225" y="3933325"/>
            <a:ext cx="8022000" cy="3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전표 Header 및 Item 입력 후 내역추가 시 하단 ALV에 내역 반영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 추가 후 수정 원하면 행 삭제 또는 금액 수정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차/대변 금액 맞춘 후 전표 생성 버튼을 누르면 전표 생성. 생성 시 유형에 따른 전표 자동 채번 및 DB에 Header, Item 데이터 반영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수정 또는 추가 전표를 원하면 Clear 버튼으로 Item 스크린 초기화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527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p44"/>
          <p:cNvPicPr preferRelativeResize="0"/>
          <p:nvPr/>
        </p:nvPicPr>
        <p:blipFill rotWithShape="1">
          <a:blip r:embed="rId3">
            <a:alphaModFix/>
          </a:blip>
          <a:srcRect b="13646" l="1118" r="765" t="15681"/>
          <a:stretch/>
        </p:blipFill>
        <p:spPr>
          <a:xfrm>
            <a:off x="9238175" y="3097725"/>
            <a:ext cx="8979575" cy="65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Google Shape;113;p5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직원 정보 CRUD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직원마스터 관리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ZMAP_SD_030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SAPMZPAP_SD_030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11.03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14" name="Google Shape;114;p5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5"/>
          <p:cNvSpPr txBox="1"/>
          <p:nvPr/>
        </p:nvSpPr>
        <p:spPr>
          <a:xfrm>
            <a:off x="541445" y="3350840"/>
            <a:ext cx="8107200" cy="6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회사코드(BUKRS), 사원번호(EMP_NO), 부서코드(DPTCO)로 직원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 값 입력 후 ‘조회’ 버튼 클릭 시 ALV 화면 출력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 선택 후 ‘수정’ 버튼 클릭 시 해당 데이터 편집 팝업창으로 직원 정보 수정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‘생성’ 버튼 클릭 시 직원 정보 생성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행 선택 후 ‘삭제’ 버튼 클릭 시 해당 데이터 삭제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‘Excel Upload’ 버튼 클릭 시 Excel for 직원등록 프로그램으로 이동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‘새로고침’ 버튼 클릭 시 조회조건 초기화 동시에 모든 데이터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ZTAP_HR_EMP(직원 마스터)</a:t>
            </a:r>
            <a:endParaRPr sz="2300"/>
          </a:p>
        </p:txBody>
      </p:sp>
      <p:pic>
        <p:nvPicPr>
          <p:cNvPr id="116" name="Google Shape;11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2125" y="2859450"/>
            <a:ext cx="7401974" cy="728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5" name="Google Shape;505;p45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펌뱅킹-계좌조회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펌뱅킹-계좌조회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ZMAP_FI_0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700"/>
                        <a:t>SAPMZPAP_FI_040</a:t>
                      </a:r>
                      <a:endParaRPr b="0" sz="1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2023.10.12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506" name="Google Shape;506;p45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7" name="Google Shape;507;p45"/>
          <p:cNvSpPr txBox="1"/>
          <p:nvPr/>
        </p:nvSpPr>
        <p:spPr>
          <a:xfrm>
            <a:off x="492953" y="3247471"/>
            <a:ext cx="81246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출금, 입금, 전체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최신순, 오래된순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계좌 조회 버튼 클릭 시 실제 연동된 NH농협, KB국민 계좌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입출금 발생 시 실시간으로 업데이트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ZTAP_FI_ACCOUNT - 입/출금 내역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1400" y="2869263"/>
            <a:ext cx="7669904" cy="719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3" name="Google Shape;513;g2a08fa896f3_2_26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펌뱅킹-자동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반제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펌뱅킹-자동반제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ZMAP_FI_0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SAPMZPAP_FI_0</a:t>
                      </a:r>
                      <a:r>
                        <a:rPr lang="ko-KR" sz="1700"/>
                        <a:t>4</a:t>
                      </a:r>
                      <a:r>
                        <a:rPr b="0" i="0" lang="ko-KR" sz="17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b="0" sz="1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2023.10.12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514" name="Google Shape;514;g2a08fa896f3_2_26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5" name="Google Shape;515;g2a08fa896f3_2_26"/>
          <p:cNvSpPr txBox="1"/>
          <p:nvPr/>
        </p:nvSpPr>
        <p:spPr>
          <a:xfrm>
            <a:off x="416753" y="3095071"/>
            <a:ext cx="8124600" cy="6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</a:t>
            </a: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</a:t>
            </a:r>
            <a:endParaRPr b="1" sz="25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출금, 입금, 전체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최신순, 오래된순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입출금 발생 시 자동으로 생성될 반제전표에 대해 고객이 직접 커스터마이징 가능하게 구현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입출금 발생 시 설정에 맞는 전표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기산일과 날짜, 금액 미일치 시 경고 로그를 위한 오차범위 설정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자동으로 생성된 반제전표에 대한 로그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경고보기 버튼 클릭 시 오차범위 내에 있는 기산일 정보 알림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None/>
            </a:pPr>
            <a:r>
              <a:t/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ZTAP_FI_COPT - 자동 반제 설정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ZTAP_FI_CLOG - 자동 반제 로그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g2a08fa896f3_2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7825" y="2796963"/>
            <a:ext cx="7795075" cy="729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1" name="Google Shape;521;g2a08fa896f3_2_34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펌뱅킹-자동전표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펌뱅킹-자동전표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ZMAP_FI_0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7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SAPMZPAP_FI_0</a:t>
                      </a:r>
                      <a:r>
                        <a:rPr lang="ko-KR" sz="1700"/>
                        <a:t>4</a:t>
                      </a:r>
                      <a:r>
                        <a:rPr b="0" i="0" lang="ko-KR" sz="17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b="0" sz="1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2023.10.12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522" name="Google Shape;522;g2a08fa896f3_2_34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23" name="Google Shape;523;g2a08fa896f3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1150" y="4072575"/>
            <a:ext cx="8447799" cy="4785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g2a08fa896f3_2_34"/>
          <p:cNvSpPr txBox="1"/>
          <p:nvPr/>
        </p:nvSpPr>
        <p:spPr>
          <a:xfrm>
            <a:off x="416753" y="3095071"/>
            <a:ext cx="8124600" cy="4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출금, 입금, 전체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최신순, 오래된순</a:t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입출금 발생 시 자동으로 생성될 전표에 대해 고객이 직접 커스터마이징 가능하게 구현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입출금 발생 시 설정에 맞는 전표 생성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자동으로 생성된 전표에 대한 로그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Calibri"/>
              <a:buNone/>
            </a:pPr>
            <a:r>
              <a:t/>
            </a:r>
            <a:endParaRPr sz="16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ZTAP_FI_SOPT - 자동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전표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설정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ZTAP_FI_SLOG - 자동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전표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로그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9" name="Google Shape;529;p46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1874775"/>
                <a:gridCol w="2422625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전표 조회 및 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역분개 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전표 조회 프로그램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ZAP_FI_010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박소연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ZPAP_FI_010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김주희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11.01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530" name="Google Shape;530;p46"/>
          <p:cNvCxnSpPr/>
          <p:nvPr/>
        </p:nvCxnSpPr>
        <p:spPr>
          <a:xfrm>
            <a:off x="9123738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31" name="Google Shape;531;p46"/>
          <p:cNvPicPr preferRelativeResize="0"/>
          <p:nvPr/>
        </p:nvPicPr>
        <p:blipFill rotWithShape="1">
          <a:blip r:embed="rId3">
            <a:alphaModFix/>
          </a:blip>
          <a:srcRect b="25014" l="1632" r="4568" t="2563"/>
          <a:stretch/>
        </p:blipFill>
        <p:spPr>
          <a:xfrm>
            <a:off x="9252550" y="2902200"/>
            <a:ext cx="8850273" cy="69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6"/>
          <p:cNvSpPr txBox="1"/>
          <p:nvPr/>
        </p:nvSpPr>
        <p:spPr>
          <a:xfrm>
            <a:off x="492953" y="3399871"/>
            <a:ext cx="8124600" cy="5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전표유형, 회계연도, 전기일자, 전표번호로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조건별 생성된 전표를 조회한다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전표번호 Hotspot을 누르면 전표 상세정보를 확인한다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전표 역분개 시 Header 행 선택 후 역분개를 할 수 있다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ZTAP_FI_ASH (전표 헤더)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ZTAP_FI_ASI (전표 아이템)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ZTAP_FI_GL (G/L계정 마스터)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7" name="Google Shape;537;p47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매출 매입항목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매출/매입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ZAP_FI_020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ZPAP_FI_020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11.29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538" name="Google Shape;538;p47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9" name="Google Shape;539;p47"/>
          <p:cNvSpPr/>
          <p:nvPr/>
        </p:nvSpPr>
        <p:spPr>
          <a:xfrm>
            <a:off x="541445" y="3419745"/>
            <a:ext cx="695094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1000번 스크린에서 회계연도 입력, 해당 조건에 맞는 데이터를 ALV에 출력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전표번호, 전기일자, 자재코드, 거래처코드, 주문번호를 조건으로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47"/>
          <p:cNvSpPr/>
          <p:nvPr/>
        </p:nvSpPr>
        <p:spPr>
          <a:xfrm>
            <a:off x="541445" y="5795812"/>
            <a:ext cx="71079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미개발시 문제점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매입/매출을 정확하게 알 수 없는 문제 발생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예산 편성에서 어려움 발생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1" name="Google Shape;5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3270" y="3069597"/>
            <a:ext cx="8562975" cy="67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6" name="Google Shape;546;p48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1874775"/>
                <a:gridCol w="2422625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재무상태표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재무상태표 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ZAP_FI_030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ZPAP_FI_030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2023.10.12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24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547" name="Google Shape;547;p48"/>
          <p:cNvCxnSpPr/>
          <p:nvPr/>
        </p:nvCxnSpPr>
        <p:spPr>
          <a:xfrm>
            <a:off x="9123738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48" name="Google Shape;5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9325" y="2958875"/>
            <a:ext cx="8072224" cy="7149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8"/>
          <p:cNvSpPr txBox="1"/>
          <p:nvPr/>
        </p:nvSpPr>
        <p:spPr>
          <a:xfrm>
            <a:off x="541445" y="3630702"/>
            <a:ext cx="81072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회사코드, 회계연도로 조회</a:t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ALV Tree로 구성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폴더 아이콘을 클릭하여 구성 데이터 확인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새로 고침 버튼으로 Refresh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ZTAP_FI_GL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계정마스터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ZTAP_FI_ASI(전표 ITEM)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4" name="Google Shape;554;g2a5ee8e9c3f_4_17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5" name="Google Shape;555;g2a5ee8e9c3f_4_17"/>
          <p:cNvSpPr/>
          <p:nvPr/>
        </p:nvSpPr>
        <p:spPr>
          <a:xfrm>
            <a:off x="541445" y="3419745"/>
            <a:ext cx="695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회사코드, 자재코드, 전표전기일별 손익계산서 조회가능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Tab을 이용해 온라인, 오프라인, 전체별 제품의 매출원가, 매출총이익, 매출이익률 조회가능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428625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전표번호의 핫스팟 클릭을 통해 해당 전표번호의 상세정보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g2a5ee8e9c3f_4_17"/>
          <p:cNvSpPr/>
          <p:nvPr/>
        </p:nvSpPr>
        <p:spPr>
          <a:xfrm>
            <a:off x="463000" y="7159171"/>
            <a:ext cx="7107900" cy="17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ZTAP_FI_ASH : 전표 Header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ZTAP_FI_ASI   : 전표 Item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557" name="Google Shape;557;g2a5ee8e9c3f_4_17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손익계산서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  손익계산서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ZAP_FI_0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4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ZPAP_FI_</a:t>
                      </a:r>
                      <a:r>
                        <a:rPr lang="ko-KR" sz="1800"/>
                        <a:t>04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2023.10.11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11.29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pic>
        <p:nvPicPr>
          <p:cNvPr id="558" name="Google Shape;558;g2a5ee8e9c3f_4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9950" y="3188050"/>
            <a:ext cx="7507425" cy="69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g2a5ee8e9c3f_4_17"/>
          <p:cNvSpPr/>
          <p:nvPr/>
        </p:nvSpPr>
        <p:spPr>
          <a:xfrm>
            <a:off x="463000" y="7159176"/>
            <a:ext cx="71079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ZTAP_FI_ASH : 전표 Header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ZTAP_FI_ASI   : 전표 Item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ZTAP_MM_MATDOC_I : 자재문서 Item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ZTAP_PP_BOMH : BOM Header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Google Shape;564;g2a5ee8e9c3f_4_26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1874775"/>
                <a:gridCol w="2422625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손익계산서조회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손익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김지강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2023.10.12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Fiori(UI5)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565" name="Google Shape;565;g2a5ee8e9c3f_4_26"/>
          <p:cNvCxnSpPr/>
          <p:nvPr/>
        </p:nvCxnSpPr>
        <p:spPr>
          <a:xfrm>
            <a:off x="9123738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6" name="Google Shape;566;g2a5ee8e9c3f_4_26"/>
          <p:cNvSpPr txBox="1"/>
          <p:nvPr/>
        </p:nvSpPr>
        <p:spPr>
          <a:xfrm>
            <a:off x="572107" y="3616330"/>
            <a:ext cx="79998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회계년,월</a:t>
            </a:r>
            <a:endParaRPr sz="1300">
              <a:solidFill>
                <a:schemeClr val="dk1"/>
              </a:solidFill>
            </a:endParaRPr>
          </a:p>
          <a:p>
            <a:pPr indent="-276225" lvl="0" marL="428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년,월 별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제품 매출액, 매출원가 매출총이익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온, 오프라인별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팝업을 통한 제품별 매출액, 매출원가, 수익 상세조회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g2a5ee8e9c3f_4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51703" y="3429000"/>
            <a:ext cx="8877669" cy="58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2a5ee8e9c3f_4_26"/>
          <p:cNvSpPr/>
          <p:nvPr/>
        </p:nvSpPr>
        <p:spPr>
          <a:xfrm>
            <a:off x="463000" y="7159176"/>
            <a:ext cx="7107900" cy="20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ZTAP_FI_ASH : 전표 Header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ZTAP_FI_ASI   : 전표 Item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ZTAP_MM_MATDOC_I : 자재문서 Item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ZTAP_PP_BOMH : BOM Header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73" name="Google Shape;573;g29fde27fc63_0_0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1874775"/>
                <a:gridCol w="2422625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매입/매출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매입/매출 조회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-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FI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이성하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2023.10.12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.</a:t>
                      </a:r>
                      <a:r>
                        <a:rPr lang="ko-KR" sz="1800"/>
                        <a:t>30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Fiori(UI5)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497B0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574" name="Google Shape;574;g29fde27fc63_0_0"/>
          <p:cNvCxnSpPr/>
          <p:nvPr/>
        </p:nvCxnSpPr>
        <p:spPr>
          <a:xfrm>
            <a:off x="9123738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g29fde27fc63_0_0"/>
          <p:cNvSpPr txBox="1"/>
          <p:nvPr/>
        </p:nvSpPr>
        <p:spPr>
          <a:xfrm>
            <a:off x="572107" y="3616330"/>
            <a:ext cx="7999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회계연도</a:t>
            </a:r>
            <a:endParaRPr sz="1300">
              <a:solidFill>
                <a:schemeClr val="dk1"/>
              </a:solidFill>
            </a:endParaRPr>
          </a:p>
          <a:p>
            <a:pPr indent="-276225" lvl="0" marL="42862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년도 별 월매입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년도 별 월매출 조회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ZTAP_FI_ASH - 전표 H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22275" lvl="0" marL="42862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ZTAP_FI_ASI - 전표 I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6" name="Google Shape;576;g29fde27fc6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7673" y="2970038"/>
            <a:ext cx="8267250" cy="72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Google Shape;121;g28e6088a538_9_2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EXCEL for 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계획 상세 등록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EXCEL for 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계획 상세 등록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ZMAP_SD_040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SAPMZPAP_SD_040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박호준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11.12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22" name="Google Shape;122;g28e6088a538_9_2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" name="Google Shape;123;g28e6088a538_9_2"/>
          <p:cNvSpPr txBox="1"/>
          <p:nvPr/>
        </p:nvSpPr>
        <p:spPr>
          <a:xfrm>
            <a:off x="541445" y="3350840"/>
            <a:ext cx="81072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판매계획번호, 매장코드, 제품코드를 조건으로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 값 입력 후 조회 시 ALV 화면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‘Excel form’ 버튼 클릭 시 엑셀 양식 다운로드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‘엑셀 업로드’ 버튼 클릭 시 엑셀에 추가한 데이터 업로드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‘판매 계획 수정’ 버튼 클릭 시 판매 계획 관리 프로그램으로 이동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ZTAP_SD_SP_(제품 마스터)</a:t>
            </a:r>
            <a:endParaRPr sz="2300"/>
          </a:p>
        </p:txBody>
      </p:sp>
      <p:pic>
        <p:nvPicPr>
          <p:cNvPr id="124" name="Google Shape;124;g28e6088a538_9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1470" y="3055297"/>
            <a:ext cx="6052582" cy="706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" name="Google Shape;129;g28e6088a538_1_16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EXCEL for 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제품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등록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EXCEL for 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제품 등록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ZMAP_SD_050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SAPMZPAP_SD_050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-KR" sz="1800"/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11.12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30" name="Google Shape;130;g28e6088a538_1_16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" name="Google Shape;131;g28e6088a538_1_16"/>
          <p:cNvSpPr txBox="1"/>
          <p:nvPr/>
        </p:nvSpPr>
        <p:spPr>
          <a:xfrm>
            <a:off x="541445" y="3350840"/>
            <a:ext cx="81072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제품코드(MATCODE), 제품명(MATNM)을 조건으로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 값 입력 후 조회 시 ALV 화면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‘Excel form’ 버튼 클릭 시 엑셀 양식 다운로드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‘엑셀 업로드’ 버튼 클릭 시 엑셀에 추가한 데이터 업로드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‘제품 데이터 수정’ 버튼 클릭 시 직원 마스터 관리 프로그램으로 이동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ZTAP_MM_MATM(제품 마스터)</a:t>
            </a:r>
            <a:endParaRPr sz="2300"/>
          </a:p>
        </p:txBody>
      </p:sp>
      <p:pic>
        <p:nvPicPr>
          <p:cNvPr id="132" name="Google Shape;132;g28e6088a538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4195" y="4117385"/>
            <a:ext cx="779145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" name="Google Shape;137;g2627b3540ee_4_8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판매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량 조회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판매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량 조회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프로그램</a:t>
                      </a:r>
                      <a:endParaRPr b="0" sz="1800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ZMAP_SD_0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6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SAPM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ZPAP_SD_0</a:t>
                      </a:r>
                      <a:r>
                        <a:rPr lang="ko-KR" sz="1800"/>
                        <a:t>6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2023.00.00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Report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38" name="Google Shape;138;g2627b3540ee_4_8"/>
          <p:cNvCxnSpPr/>
          <p:nvPr/>
        </p:nvCxnSpPr>
        <p:spPr>
          <a:xfrm>
            <a:off x="9139844" y="2643449"/>
            <a:ext cx="0" cy="764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9" name="Google Shape;139;g2627b3540ee_4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7375" y="3023925"/>
            <a:ext cx="7274752" cy="715752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627b3540ee_4_8"/>
          <p:cNvSpPr txBox="1"/>
          <p:nvPr/>
        </p:nvSpPr>
        <p:spPr>
          <a:xfrm>
            <a:off x="541445" y="3350840"/>
            <a:ext cx="81072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판매년도(YEAR), 분기(QUART), 매장코드(SCODE), 제품코드(MATCODE)</a:t>
            </a: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로 판매량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조건 값 입력 후 ‘조회’ 버튼 클릭 시 ALV 화면 출력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‘새로고침’ 버튼 클릭 시 조회조건 초기화 동시에 모든 데이터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Tabstrip으로 온라인, 오프라인별 판매량 조회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ZTAP_SD_ONO_H(온라인주문 헤더)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ZTAP_SD_ONO_I(온라인주문 아이템)</a:t>
            </a:r>
            <a:endParaRPr b="1"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p4"/>
          <p:cNvGraphicFramePr/>
          <p:nvPr/>
        </p:nvGraphicFramePr>
        <p:xfrm>
          <a:off x="541445" y="2244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{436A9455-0CCE-447D-A16A-A308CAC3C177}</a:tableStyleId>
              </a:tblPr>
              <a:tblGrid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  <a:gridCol w="2148700"/>
              </a:tblGrid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기능/개요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매장 조회 및 재고 조회</a:t>
                      </a:r>
                      <a:endParaRPr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ko-KR" sz="1800" u="none" cap="none" strike="noStrike">
                          <a:solidFill>
                            <a:schemeClr val="dk1"/>
                          </a:solidFill>
                        </a:rPr>
                        <a:t>프로그램명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매장 조회</a:t>
                      </a:r>
                      <a:endParaRPr/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T-CODE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ZAP_SD_0</a:t>
                      </a:r>
                      <a:r>
                        <a:rPr b="0" lang="ko-KR" sz="1800">
                          <a:solidFill>
                            <a:schemeClr val="dk1"/>
                          </a:solidFill>
                        </a:rPr>
                        <a:t>1</a:t>
                      </a: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팀명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ABAPURE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20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서수빈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ZPAP_SD_0</a:t>
                      </a:r>
                      <a:r>
                        <a:rPr lang="ko-KR" sz="1800"/>
                        <a:t>1</a:t>
                      </a:r>
                      <a:r>
                        <a:rPr b="0" i="0" lang="ko-KR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모듈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SD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개발자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/>
                        <a:t>진민주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작성일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2023.10.10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 완료일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2023.</a:t>
                      </a:r>
                      <a:r>
                        <a:rPr lang="ko-KR" sz="1800"/>
                        <a:t>11.10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개발언어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ko-KR" sz="1800" u="none" cap="none" strike="noStrike">
                          <a:solidFill>
                            <a:schemeClr val="dk1"/>
                          </a:solidFill>
                        </a:rPr>
                        <a:t>ABAP 모듈풀</a:t>
                      </a:r>
                      <a:endParaRPr b="0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04750"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스토리보드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  <a:tc grid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800" u="none" cap="none" strike="noStrike">
                          <a:solidFill>
                            <a:schemeClr val="dk1"/>
                          </a:solidFill>
                        </a:rPr>
                        <a:t>화면 레이아웃</a:t>
                      </a:r>
                      <a:endParaRPr b="1" sz="1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6700" marB="96700" marR="193375" marL="1933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146" name="Google Shape;146;p4"/>
          <p:cNvCxnSpPr/>
          <p:nvPr/>
        </p:nvCxnSpPr>
        <p:spPr>
          <a:xfrm>
            <a:off x="9139844" y="2643449"/>
            <a:ext cx="0" cy="7643552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7" name="Google Shape;147;p4"/>
          <p:cNvSpPr txBox="1"/>
          <p:nvPr/>
        </p:nvSpPr>
        <p:spPr>
          <a:xfrm>
            <a:off x="541445" y="3325903"/>
            <a:ext cx="8107200" cy="48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조회 조건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창고 코드, 제품 코드로 조회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조회 기능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매장 ID(창고코드) 누르면 밑에 매장의 재고가 나타나게끔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HOTSPOT이든 Doubleclick이든 구현(자유)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제품코드를 입력하여 단일 제품의 매장별 재고 확인 가능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사용한 테이블</a:t>
            </a:r>
            <a:endParaRPr b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ZTAP_MM_MATM (자재 마스터),</a:t>
            </a:r>
            <a:endParaRPr sz="2300"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ko-KR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ZTAP_MM_STR(창고 마스터)		</a:t>
            </a:r>
            <a:r>
              <a:rPr lang="ko-KR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	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00025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50"/>
              <a:buFont typeface="Calibri"/>
              <a:buNone/>
            </a:pPr>
            <a:r>
              <a:t/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8" name="Google Shape;14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4695" y="3100922"/>
            <a:ext cx="7588730" cy="7064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2023-10-13T10:40:43Z</dcterms:created>
  <dc:creator>officegen</dc:creator>
</cp:coreProperties>
</file>